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6" r:id="rId17"/>
    <p:sldId id="278" r:id="rId18"/>
    <p:sldId id="279" r:id="rId19"/>
    <p:sldId id="281" r:id="rId20"/>
    <p:sldId id="283" r:id="rId21"/>
    <p:sldId id="270" r:id="rId22"/>
    <p:sldId id="285" r:id="rId23"/>
    <p:sldId id="287" r:id="rId24"/>
    <p:sldId id="289" r:id="rId25"/>
    <p:sldId id="291" r:id="rId26"/>
    <p:sldId id="271" r:id="rId27"/>
    <p:sldId id="294" r:id="rId28"/>
    <p:sldId id="296" r:id="rId29"/>
    <p:sldId id="298" r:id="rId30"/>
    <p:sldId id="300" r:id="rId31"/>
    <p:sldId id="319" r:id="rId32"/>
    <p:sldId id="318" r:id="rId33"/>
    <p:sldId id="309" r:id="rId34"/>
    <p:sldId id="313" r:id="rId35"/>
    <p:sldId id="314" r:id="rId36"/>
    <p:sldId id="315" r:id="rId37"/>
    <p:sldId id="316" r:id="rId38"/>
    <p:sldId id="311" r:id="rId39"/>
    <p:sldId id="317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5F2DFA8-00BB-4E39-91E9-D26B1AFB68DE}">
          <p14:sldIdLst>
            <p14:sldId id="256"/>
            <p14:sldId id="258"/>
            <p14:sldId id="257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  <p14:section name="Раздел без заголовка" id="{307E1BEC-DE85-4952-8CA6-927A2364B1BA}">
          <p14:sldIdLst>
            <p14:sldId id="269"/>
            <p14:sldId id="274"/>
            <p14:sldId id="276"/>
            <p14:sldId id="278"/>
            <p14:sldId id="279"/>
            <p14:sldId id="281"/>
            <p14:sldId id="283"/>
            <p14:sldId id="270"/>
            <p14:sldId id="285"/>
            <p14:sldId id="287"/>
            <p14:sldId id="289"/>
            <p14:sldId id="291"/>
            <p14:sldId id="271"/>
            <p14:sldId id="294"/>
            <p14:sldId id="296"/>
            <p14:sldId id="298"/>
            <p14:sldId id="300"/>
            <p14:sldId id="319"/>
            <p14:sldId id="318"/>
            <p14:sldId id="309"/>
            <p14:sldId id="313"/>
            <p14:sldId id="314"/>
            <p14:sldId id="315"/>
            <p14:sldId id="316"/>
            <p14:sldId id="311"/>
            <p14:sldId id="3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5480"/>
    <a:srgbClr val="2E2C2D"/>
    <a:srgbClr val="AB0031"/>
    <a:srgbClr val="006F9D"/>
    <a:srgbClr val="2EA061"/>
    <a:srgbClr val="35C611"/>
    <a:srgbClr val="07E8F6"/>
    <a:srgbClr val="FFBE06"/>
    <a:srgbClr val="A167A4"/>
    <a:srgbClr val="2A2F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" y="366"/>
            <a:ext cx="9143024" cy="685726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66165" y="383056"/>
            <a:ext cx="8220635" cy="61163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5346" y="835757"/>
            <a:ext cx="7014353" cy="3021020"/>
          </a:xfrm>
        </p:spPr>
        <p:txBody>
          <a:bodyPr anchor="ctr">
            <a:normAutofit fontScale="90000"/>
          </a:bodyPr>
          <a:lstStyle/>
          <a:p>
            <a:r>
              <a:rPr lang="ru-RU" sz="66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ИТОГОВОЕ СОЧИНЕНИЕ </a:t>
            </a:r>
            <a:br>
              <a:rPr lang="ru-RU" sz="66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ru-RU" sz="36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2022 – 2023 учебном году: пути решения поставленных перед учениками и педагогами проблем</a:t>
            </a:r>
            <a:endParaRPr lang="en-US" sz="36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6050" y="4211485"/>
            <a:ext cx="6246101" cy="631634"/>
          </a:xfrm>
        </p:spPr>
        <p:txBody>
          <a:bodyPr>
            <a:noAutofit/>
          </a:bodyPr>
          <a:lstStyle/>
          <a:p>
            <a:pPr algn="l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Суязова И.А., </a:t>
            </a:r>
          </a:p>
          <a:p>
            <a:pPr algn="l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 и литературы ВКК </a:t>
            </a:r>
          </a:p>
          <a:p>
            <a:pPr algn="l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«Каменская СОШ № 1 с УИОП»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ФИПИ: КОММЕНТАРИИ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РАЗДЕЛАМ</a:t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ЗАКРЫТОГО БАНКА ТЕМ ИТОГОВОГО СОЧИНЕНИЯ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Духовно-нравственные ориентиры в жизни человека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этого раздела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связаны с вопросами, которые человек задаёт себе сам, в том числе в ситуации нравственного выбора;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нацеливают на рассуждение о нравственных идеалах и моральных нормах, сиюминутном и вечном, добре и зле, о свободе и ответственности;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касаются размышлений о смысле жизни, гуманном и антигуманном поступках, их мотивах, причинах внутреннего разлада и об угрызениях совести;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позволяют задуматься об образе жизни человека, о выборе им жизненного пути, значимой цели и средствах её достижения, любви и дружбе;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побуждают к самоанализу, осмыслению опыта других людей (или поступков литературных героев), стремящихся понять себя.</a:t>
            </a:r>
          </a:p>
        </p:txBody>
      </p:sp>
    </p:spTree>
    <p:extLst>
      <p:ext uri="{BB962C8B-B14F-4D97-AF65-F5344CB8AC3E}">
        <p14:creationId xmlns:p14="http://schemas.microsoft.com/office/powerpoint/2010/main" val="2724066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ФИПИ: КОММЕНТАРИИ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РАЗДЕЛАМ</a:t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ЗАКРЫТОГО БАНКА ТЕМ ИТОГОВОГО СОЧИНЕНИЯ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Семья, общество, Отечество в жизни человека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этого раздела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связаны со взглядом на человека как представителя семьи, социума, народа, поколения, эпохи;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нацеливают на размышление о семейных и общественных ценностях, традициях и обычаях, межличностных отношениях и влиянии среды на человека;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касаются вопросов исторического времени, гражданских идеалов, важности сохранения исторической памяти, роли личности в истории;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позволяют задуматься о славе и бесславии, личном и общественном, своём вкладе в общественный прогресс;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побуждают рассуждать об образовании и о воспитании, споре поколений и об общественном благополучии, о народном подвиге и направлениях развития общества.</a:t>
            </a:r>
          </a:p>
        </p:txBody>
      </p:sp>
    </p:spTree>
    <p:extLst>
      <p:ext uri="{BB962C8B-B14F-4D97-AF65-F5344CB8AC3E}">
        <p14:creationId xmlns:p14="http://schemas.microsoft.com/office/powerpoint/2010/main" val="960784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ФИПИ: КОММЕНТАРИИ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РАЗДЕЛАМ</a:t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ЗАКРЫТОГО БАНКА ТЕМ ИТОГОВОГО СОЧИНЕНИЯ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Природа и культура в жизни человека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этого раздела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связаны с философскими, социальными, этическими, эстетическими проблемами, вопросами экологии;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нацеливают на рассуждение об искусстве и науке, о феномене таланта, ценности художественного творчества и научного поиска, о собственных предпочтениях или интересах в области искусства и науки;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касаются миссии художника и ответственности человека науки, значения великих творений искусства и научных открытий (в том числе в связи с юбилейными датами);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позволяют осмысливать роль культуры в жизни человека, важность исторической памяти, сохранения традиционных ценностей;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побуждают задуматься о взаимодействии человека и природы, направлениях развития культуры, влиянии искусства и новых технологий на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1146305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2067" y="168674"/>
            <a:ext cx="7886700" cy="86506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Возможный вариант организации работы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подготовке к итоговому сочинению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043" y="1131395"/>
            <a:ext cx="8726749" cy="5498454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Попробовать распределить темы  ИС прошлых лет по разделам.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ru-RU" dirty="0"/>
              <a:t>Проанализировать полученный результат: самый большой раздел </a:t>
            </a:r>
            <a:r>
              <a:rPr lang="ru-RU" dirty="0" smtClean="0"/>
              <a:t> первый, самый маленький – третий.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Попробовать объединить темы одного раздела в подразделы.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Начать работать с тем разделом, который Вашим ученикам и Вам  больше понравится</a:t>
            </a:r>
          </a:p>
          <a:p>
            <a:pPr marL="0" indent="0" algn="ctr">
              <a:buNone/>
            </a:pPr>
            <a:r>
              <a:rPr lang="ru-RU" dirty="0" smtClean="0"/>
              <a:t>или</a:t>
            </a:r>
          </a:p>
          <a:p>
            <a:pPr marL="0" indent="0" algn="just">
              <a:buNone/>
            </a:pPr>
            <a:r>
              <a:rPr lang="ru-RU" dirty="0" smtClean="0"/>
              <a:t>     начать работать с темами третьего раздела  как  самого небольшого</a:t>
            </a:r>
          </a:p>
          <a:p>
            <a:pPr marL="0" indent="0" algn="ctr">
              <a:buNone/>
            </a:pPr>
            <a:r>
              <a:rPr lang="ru-RU" dirty="0" smtClean="0"/>
              <a:t>или</a:t>
            </a:r>
          </a:p>
          <a:p>
            <a:pPr marL="0" indent="0" algn="just">
              <a:buNone/>
            </a:pPr>
            <a:r>
              <a:rPr lang="ru-RU" dirty="0" smtClean="0"/>
              <a:t>    начать работать с теми произведениями, в которых  нашли отражение все разделы (например, «Война и мир», «Тихий Дон», «451 градус по Фаренгейту» и др.)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6529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064" y="157008"/>
            <a:ext cx="7886700" cy="55320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064" y="710214"/>
            <a:ext cx="8771138" cy="607232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ДУХОВНО-НРАВСТВЕННЫЕ ОРИЕНТИРЫ В ЖИЗНИ ЧЕЛОВЕКА </a:t>
            </a:r>
          </a:p>
          <a:p>
            <a:pPr marL="0" indent="0">
              <a:buNone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 человека и его личностные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</a:t>
            </a:r>
          </a:p>
          <a:p>
            <a:pPr marL="0" indent="0" algn="ctr"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Долг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обязанность, ответственность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511. Как Вы понимаете слово «долг»? (декабрь 2014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108. Что значит быть верным долгу? (декабрь 2017)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151 Легко ли сохранить верность долгу в военное время? (май 2018)</a:t>
            </a:r>
          </a:p>
          <a:p>
            <a:pPr marL="0" indent="0" algn="ctr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мир человека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130. Как связаны между собой эгоизм и одиночество? (По одному или нескольким произведениям М. Ю. Лермонтова) (декабрь 2015)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131. Чем «история души человеческой» может быть интересна другому человеку? (По одному или нескольким произведениям М. Ю. Лермонтова) (декабрь 2015)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403. К чему может привести человека болезненное самолюбие? (декабрь 2015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205. Согласны ли Вы с тем, что собственные страдания и трудности делают человека более отзывчивым? (декабрь 2017)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364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4464" y="97655"/>
            <a:ext cx="7886700" cy="57096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655" y="668616"/>
            <a:ext cx="8797770" cy="6034025"/>
          </a:xfrm>
          <a:solidFill>
            <a:schemeClr val="bg1">
              <a:lumMod val="95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1.2.Отношение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к другому человеку (окружению), нравственные идеалы и выбор между добром и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злом</a:t>
            </a:r>
          </a:p>
          <a:p>
            <a:pPr marL="0" indent="0" algn="ctr">
              <a:buNone/>
            </a:pP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вечных вопросах </a:t>
            </a:r>
            <a:endParaRPr lang="ru-RU" sz="3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506. Чем опасно равнодушие? (декабрь 2014)</a:t>
            </a:r>
          </a:p>
          <a:p>
            <a:pPr marL="0" indent="0" algn="just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030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Почему важно уметь сострадать другому?  (декабрь 2014)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026. Чем страшен эгоизм? (декабрь 2014)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027. Трусость и предательство: как связаны эти понятия? (декабрь 2014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ru-RU" sz="2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чести и бесчестии чести, о совести…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509.  Как Вы понимаете, что такое «честь» и «бесчестие»? (декабрь 2014)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510. Как Вы понимаете, что такое «нравственный закон»?  (декабрь 2014)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521. Как Вы понимаете слово «честь»? (февраль 2015)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522. Как Вы понимаете слово «совесть»? (февраль 2015)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401. Что значит идти дорогой чести? (декабрь 2015)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207. Какой поступок можно назвать бесчестным? (декабрь 2016)</a:t>
            </a:r>
          </a:p>
          <a:p>
            <a:pPr marL="0" indent="0" algn="just">
              <a:buNone/>
            </a:pP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877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852" y="159798"/>
            <a:ext cx="7886700" cy="46442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065" y="739637"/>
            <a:ext cx="8620216" cy="5945248"/>
          </a:xfrm>
          <a:solidFill>
            <a:schemeClr val="bg1">
              <a:lumMod val="95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  <a:p>
            <a:pPr marL="0" indent="0" algn="ctr">
              <a:buNone/>
            </a:pPr>
            <a:r>
              <a:rPr lang="ru-RU" sz="2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1.2.Отношение </a:t>
            </a:r>
            <a:r>
              <a:rPr lang="ru-RU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к другому человеку (окружению), </a:t>
            </a:r>
            <a:endParaRPr lang="ru-RU" sz="29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нравственные </a:t>
            </a:r>
            <a:r>
              <a:rPr lang="ru-RU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идеалы и выбор между добром и </a:t>
            </a:r>
            <a:r>
              <a:rPr lang="ru-RU" sz="2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злом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добре и зле (милосердии и жестокости)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008. Неужели зло так привлекательно? (По одному или нескольким произведениям М.Ю.Лермонтова)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543. Трудно или легко делать добро?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309. Месть – это уничтожение или умножение зла? (декабрь 2018)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чём заключается сила доброты? (декабрь 2018)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504. Как связаны между собой любовь и доброта? (декабрь 2018)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505. В каких поступках человека проявляется доброта? (декабрь 2018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гуманных и антигуманных поступках, 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связанных с войной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207. Война ж – совсем не фейерверк, а просто трудная работа... (М.В.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Кульчицкий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208. Почему человечество до сих пор не может отказаться от войн?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210. Война: преступление и подвиг.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202. «Кто говорит, что на войне не страшно, тот ничего не знает о войне» (Ю. В. Друнина) (декабрь 2014)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290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852" y="142043"/>
            <a:ext cx="7886700" cy="59759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852" y="739637"/>
            <a:ext cx="8231266" cy="5865349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  <a:p>
            <a:pPr marL="0" indent="0" algn="ctr">
              <a:buNone/>
            </a:pPr>
            <a:r>
              <a:rPr lang="ru-RU" sz="2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1.2.Отношение </a:t>
            </a:r>
            <a:r>
              <a:rPr lang="ru-RU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к другому человеку (окружению), </a:t>
            </a:r>
            <a:endParaRPr lang="ru-RU" sz="29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нравственные </a:t>
            </a:r>
            <a:r>
              <a:rPr lang="ru-RU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идеалы и выбор между добром и </a:t>
            </a:r>
            <a:r>
              <a:rPr lang="ru-RU" sz="2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злом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любви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502. Что важнее: любить или быть любимым?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205. «Жди меня, и я вернусь…»: любовь и война.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508. «Я люблю, и значит – я живу…» (В. С. Высоцкий)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031. Всегда ли любовь делает человека счастливым? (декабрь 2014)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дружбе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226. В чём сила фронтовой дружбы? (декабрь 2015)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524. Дружба в жизни человека. (февраль 2015)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506. Могут ли люди быть друзьями, если они не сходятся во взглядах? (декабрь 2016)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501. Может ли дружба принести человеку разочарование? (декабрь 2016)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504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Какими качествами должен обладать настоящий друг? (декабрь 2016)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333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852" y="266330"/>
            <a:ext cx="7886700" cy="47330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852" y="739637"/>
            <a:ext cx="8231266" cy="5865349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  <a:p>
            <a:pPr marL="0" indent="0" algn="just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	Познание человеком самого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себя</a:t>
            </a:r>
          </a:p>
          <a:p>
            <a:pPr marL="0" indent="0" algn="ctr">
              <a:buNone/>
            </a:pPr>
            <a:r>
              <a:rPr lang="ru-RU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судьбе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001. Имеет ли смысл человеку спорить с судьбой? (По одному или нескольким произведениям М.Ю. Лермонтова) (декабрь 2014)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531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Почему человек решается идти наперекор судьбе? (февраль 2015)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529. Можно ли утверждать, что вера в судьбу отрицает личную ответственность? (февраль 2015)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441. Какова судьба гордого человека в обществе? (февраль 2019)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приобретении жизненного опыта, 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ошибках и их исправлении…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201. Какой опыт даёт человеку война? (декабрь 2014)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Что значит «учиться на горьком опыте»? (декабрь 2016)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406. Можно ли всегда и во всём доверять чужому опыту? (декабрь 2016)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308. Какие уроки можно извлечь из поражения? (декабрь 2016)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408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Нужно ли анализировать свои ошибки? (декабрь 2016</a:t>
            </a:r>
          </a:p>
          <a:p>
            <a:pPr marL="0" indent="0" algn="just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235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852" y="230819"/>
            <a:ext cx="7886700" cy="50881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9595" y="828414"/>
            <a:ext cx="8549197" cy="5865349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  <a:p>
            <a:pPr marL="0" indent="0" algn="just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	Познание человеком самого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себя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Познание самого себя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408. Нужно ли стремиться к познанию самого себя? (декабрь 2015)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412. Каким может быть путь к познанию самого себя? (декабрь 2015)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Что важно победить в самом себе? (февраль 2017)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344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Когда поражение закаляет характер человека? (май 2017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выборе жизненного пути, значимой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цели,</a:t>
            </a:r>
          </a:p>
          <a:p>
            <a:pPr marL="0" indent="0" algn="ctr"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мечте…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501. Какую жизнь можно считать прожитой не зря?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406. Согласны ли Вы с мыслью, что жизненный путь – это постоянный выбор? (декабрь 2015)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409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Какие ориентиры помогают не заблудиться на жизненном пути? (декабрь 2015)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Почему важно осмысление пройденного пути? (февраль 2016)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985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1987" y="301752"/>
            <a:ext cx="6888937" cy="13255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ИЗМЕНИЛОСЬ?</a:t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Ответы на сайте ФИПИ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687" y="1627315"/>
            <a:ext cx="7886700" cy="4351338"/>
          </a:xfrm>
        </p:spPr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ru-RU" dirty="0"/>
              <a:t>К</a:t>
            </a:r>
            <a:r>
              <a:rPr lang="ru-RU" dirty="0" smtClean="0"/>
              <a:t>омплекты </a:t>
            </a:r>
            <a:r>
              <a:rPr lang="ru-RU" dirty="0"/>
              <a:t>тем итогового сочинения с 2022/23  учебного  года  формируются  </a:t>
            </a:r>
            <a:r>
              <a:rPr lang="ru-RU" dirty="0" smtClean="0"/>
              <a:t>из закрытого  </a:t>
            </a:r>
            <a:r>
              <a:rPr lang="ru-RU" dirty="0"/>
              <a:t>банк  тем  итогового  сочинения.  Он  включает  </a:t>
            </a:r>
            <a:r>
              <a:rPr lang="ru-RU" b="1" dirty="0"/>
              <a:t>более  полутора  тысяч  </a:t>
            </a:r>
            <a:r>
              <a:rPr lang="ru-RU" dirty="0" smtClean="0"/>
              <a:t>тем сочинений </a:t>
            </a:r>
            <a:r>
              <a:rPr lang="ru-RU" dirty="0"/>
              <a:t>прошлых лет</a:t>
            </a:r>
            <a:r>
              <a:rPr lang="ru-RU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Выделено три раздела </a:t>
            </a:r>
            <a:r>
              <a:rPr lang="ru-RU" dirty="0"/>
              <a:t>и </a:t>
            </a:r>
            <a:r>
              <a:rPr lang="ru-RU" dirty="0" smtClean="0"/>
              <a:t>несколько подразделов:</a:t>
            </a: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Духовно-нравственные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ориентиры в жизни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человека.</a:t>
            </a: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Семья, общество, Отечество в жизни человека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marL="514350" indent="-514350" algn="just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7420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852" y="248575"/>
            <a:ext cx="7886700" cy="49106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852" y="1038689"/>
            <a:ext cx="8140823" cy="54331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  <a:p>
            <a:pPr marL="0" indent="0" algn="just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	Свобода человека и ее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503. Чем опасна свобода без ограничений?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545. Свобода и ответственность в жизни человека.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548. Понимать человека или управлять им? (декабрь 2014)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129. Что такое свобода? (По одному или нескольким произведениям М.Ю. Лермонтова) (декабрь 2015)</a:t>
            </a:r>
          </a:p>
          <a:p>
            <a:pPr marL="0" indent="0" algn="just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776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687" y="328474"/>
            <a:ext cx="7886700" cy="73075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0416" y="870012"/>
            <a:ext cx="7901126" cy="566395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СЕМЬЯ, ОБЩЕСТВО, ОТЕЧЕСТВО В ЖИЗНИ ЧЕЛОВЕКА</a:t>
            </a:r>
          </a:p>
          <a:p>
            <a:pPr marL="0" indent="0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 Семья, род; семейные ценности и традиции</a:t>
            </a:r>
          </a:p>
          <a:p>
            <a:pPr marL="0" indent="0" algn="ctr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Взгляд на человека как на представителя семьи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109. Как Вы понимаете выражение «достойный сын своего отца»? (декабрь 2018)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513. Какого человека можно назвать сложившейся личностью? (декабрь 2017)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525. Когда человек становится личностью? (февраль 2018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семейных ценностях, о связи поколений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402. Роль родительского наставления в жизни человека. (декабрь 2014)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403. Почему так важно сохранять связь между поколениями? (декабрь 2014)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407. Чем может быть ценен для детей опыт отцов? (декабрь 2014)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410. Что такое семейные традиции и зачем они нужны? (декабрь 2014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424. Чему могут научиться друг у друга отцы и дети? (февраль 2015)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51504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665" y="417251"/>
            <a:ext cx="7886700" cy="61534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106" y="1130253"/>
            <a:ext cx="8220723" cy="5394834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СЕМЬЯ, ОБЩЕСТВО, ОТЕЧЕСТВО В ЖИЗНИ ЧЕЛОВЕКА</a:t>
            </a:r>
          </a:p>
          <a:p>
            <a:pPr marL="0" indent="0" algn="ctr"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Рассуждения 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образовании и о воспитании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Согласны ли Вы с утверждением героя И.С. Тургенева: «Всякий человек сам себя воспитать должен»? (декабрь 2014)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444. Какое значение имеет пора юности в жизни человека? (декабрь 2014)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447. Что значит быть взрослым? (декабрь 2014)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Чему нужно учиться у современной молодёжи? (апрель 2020)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споре поколений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405. Что может мешать отцам и детям понять друг друга? (декабрь 2014)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408. Почему старшее поколение так редко бывает довольно молодёжью? (декабрь 2014)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409. Неизбежен ли конфликт «отцов» и «детей»? (декабрь 2014)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411. В чём истоки непонимания между людьми разных поколений? (декабрь 2014)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«Отцы» и «дети»: соперники или союзники? (декабрь 2014)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010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4565" y="186431"/>
            <a:ext cx="7886700" cy="68637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941" y="739635"/>
            <a:ext cx="8726749" cy="5963006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 </a:t>
            </a:r>
          </a:p>
          <a:p>
            <a:pPr marL="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СЕМЬЯ, ОБЩЕСТВО, ОТЕЧЕСТВО В ЖИЗНИ ЧЕЛОВЕКА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Человек и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</a:t>
            </a:r>
          </a:p>
          <a:p>
            <a:pPr marL="0" indent="0" algn="ctr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Взгляд на человека как на представителя </a:t>
            </a:r>
            <a:endParaRPr lang="ru-RU" sz="20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социума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народа, поколения, эпохи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Какие поступки по отношению к другим свидетельствуют о духовной зрелости человека? (апрель 2020)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127. Личность и общество: возможна ли гармония? (По одному или нескольким произведениям М.Ю. Лермонтова) (декабрь 2015)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Может ли один человек противостоять окружающему обществу?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межличностных отношениях </a:t>
            </a:r>
            <a:endParaRPr lang="ru-RU" sz="20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влиянии 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среды на человека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507. Что такое взаимопонимание? (декабрь 2014)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025. Возможно ли полное взаимопонимание между людьми? (декабрь 2014)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549 Возможна ли гармония между личностью и обществом? (май 2018)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3919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3341" y="106533"/>
            <a:ext cx="7886700" cy="51769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552" y="624229"/>
            <a:ext cx="8735627" cy="6131678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 </a:t>
            </a:r>
          </a:p>
          <a:p>
            <a:pPr marL="0" indent="0" algn="ctr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СЕМЬЯ, ОБЩЕСТВО, ОТЕЧЕСТВО В ЖИЗНИ ЧЕЛОВЕКА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Человек и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</a:t>
            </a:r>
          </a:p>
          <a:p>
            <a:pPr marL="0" indent="0" algn="ctr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Мысли о славе и бесславии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442. Может ли мечта о славе быть подлинным смыслом жизни человека? (февраль 2019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об общественных ценностях, традициях и обычаях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453. Надо ли сохранять традиции как социальный опыт прошлых поколений?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 современная молодёжь относится к традициям? (апрель 2020)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346. Какие традиционные ценности остаются важными для Вас в стремительно меняющемся мире? (май 2020)</a:t>
            </a:r>
          </a:p>
          <a:p>
            <a:pPr marL="0" indent="0" algn="just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 Родина, государство, гражданская позиция человека</a:t>
            </a:r>
          </a:p>
          <a:p>
            <a:pPr marL="0" indent="0" algn="ctr">
              <a:buNone/>
            </a:pP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исторического времени, </a:t>
            </a:r>
          </a:p>
          <a:p>
            <a:pPr marL="0" indent="0" algn="ctr">
              <a:buNone/>
            </a:pP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сохранения исторической памяти, гражданских идеалов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109. Что человек стремится забыть, а что старается удержать в памяти?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Почему в мирное время не угасает память о военном прошлом?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144. Влияет ли прошлое на настоящее? (май 2016)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9189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708" y="150921"/>
            <a:ext cx="7886700" cy="74851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675" y="810657"/>
            <a:ext cx="8735627" cy="5705553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 </a:t>
            </a:r>
          </a:p>
          <a:p>
            <a:pPr marL="0" indent="0" algn="ctr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СЕМЬЯ, ОБЩЕСТВО, ОТЕЧЕСТВО В ЖИЗНИ ЧЕЛОВЕКА</a:t>
            </a:r>
          </a:p>
          <a:p>
            <a:pPr marL="0" indent="0" algn="just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 Родина, государство, гражданская позиция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роли личности в истории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105. Как судьба человека связана с историей народа? (декабрь 2015)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108. Может ли человек влиять на ход истории? (декабрь 2015)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502. Какую роль сильная личность может сыграть в жизни общества? 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Какого исторического деятеля Вы бы назвали подлинно выдающимся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народном подвиге и направлениях развития общества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221. Как на войне раскрывается характер человека? (декабрь 2015)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224. Каким бывает подвиг на войне? (декабрь 2015)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225. Как человек приходит к ратному подвигу? (декабрь 2015)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227. Как становятся героями на войне? (декабрь 2015)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0592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687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687" y="1062146"/>
            <a:ext cx="8577494" cy="5702638"/>
          </a:xfrm>
          <a:solidFill>
            <a:schemeClr val="bg1">
              <a:lumMod val="95000"/>
            </a:schemeClr>
          </a:solidFill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marL="0" indent="0">
              <a:buNone/>
            </a:pPr>
            <a:r>
              <a:rPr lang="ru-RU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3.1. Природа и </a:t>
            </a:r>
            <a:r>
              <a:rPr lang="ru-RU" sz="8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  <a:p>
            <a:pPr marL="0" indent="0" algn="ctr">
              <a:buNone/>
            </a:pPr>
            <a:r>
              <a:rPr lang="ru-RU" sz="8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о вопросах экологии. </a:t>
            </a:r>
            <a:endParaRPr lang="ru-RU" sz="80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8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</a:t>
            </a:r>
            <a:r>
              <a:rPr lang="ru-RU" sz="8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взаимодействии человека и природы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346. Гармония природы и несовершенство человека. (декабрь 2014)</a:t>
            </a:r>
          </a:p>
          <a:p>
            <a:pPr marL="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302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Природа и внутренний мир человека: созвучие и диссонанс. 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303. Что мешает человеку обрести гармонию с природой? (декабрь 2014)</a:t>
            </a:r>
          </a:p>
          <a:p>
            <a:pPr marL="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330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Может ли общение с природой обогатить человека? (февраль 2015)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331. Почему общение с природой важно для человека? (февраль 2015)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347. Почему мир природы часто противопоставляют миру людей? (2014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ru-RU" sz="8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Философские и социальные проблемы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305. Может ли природа помочь человеку понять себя? (декабрь 2014)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306. Способна ли природа воспитывать человека? (декабрь 2014)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307. Способна ли природа давать подсказки человеку? (декабрь 2014)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308. Чему человек может научиться у природы? (декабрь 2014)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0385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687" y="213064"/>
            <a:ext cx="7886700" cy="71300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687" y="1062145"/>
            <a:ext cx="8577494" cy="5693761"/>
          </a:xfrm>
          <a:solidFill>
            <a:schemeClr val="bg1">
              <a:lumMod val="95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marL="0" indent="0">
              <a:buNone/>
            </a:pPr>
            <a:r>
              <a:rPr lang="ru-RU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 Наука и </a:t>
            </a:r>
            <a:r>
              <a:rPr lang="ru-RU" sz="2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  <a:p>
            <a:pPr marL="0" indent="0" algn="ctr">
              <a:buNone/>
            </a:pPr>
            <a:r>
              <a:rPr lang="ru-RU" sz="2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Рассуждение о </a:t>
            </a:r>
            <a:r>
              <a:rPr lang="ru-RU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науке. Рассуждения </a:t>
            </a:r>
            <a:r>
              <a:rPr lang="ru-RU" sz="2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ценности научного поиска, </a:t>
            </a:r>
          </a:p>
          <a:p>
            <a:pPr marL="0" indent="0" algn="ctr">
              <a:buNone/>
            </a:pPr>
            <a:r>
              <a:rPr lang="ru-RU" sz="2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собственных предпочтениях и интересах в области науки</a:t>
            </a:r>
          </a:p>
          <a:p>
            <a:pPr marL="0" indent="0" algn="just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207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Есть ли что-то в человеческой жизни, что невозможно заменить никакими технологиями? (декабрь 2021)</a:t>
            </a:r>
          </a:p>
          <a:p>
            <a:pPr marL="0" indent="0" algn="just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221. Почему человек постоянно стремится заглянуть в будущее? </a:t>
            </a:r>
          </a:p>
          <a:p>
            <a:pPr marL="0" indent="0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226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Какая угроза способна объединить человечество?  </a:t>
            </a:r>
          </a:p>
          <a:p>
            <a:pPr marL="0" indent="0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230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Какое достижение научно-технического прогресса Вы считаете самым важным и почему? 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человека науки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350. Какие опасности таит в себе технический прогресс? (май 2020)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201. Неизбежен ли конфликт природы и цивилизации? (декабрь 2021)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202. В чём Вы видите пользу и вред технологического прогресса? (декабрь 2021)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204. Должен ли учёный думать о последствиях своих открытий? (декабрь 2021)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208. От чего предостерегают человечество антиутопии? (декабрь 2021)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233. Какими нравственными качествами должен обладать современный учёный? (февраль 2022)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86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687" y="292963"/>
            <a:ext cx="7886700" cy="54432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788" y="837290"/>
            <a:ext cx="8577494" cy="5891983"/>
          </a:xfrm>
          <a:solidFill>
            <a:schemeClr val="bg1">
              <a:lumMod val="95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marL="0" indent="0">
              <a:buNone/>
            </a:pPr>
            <a:r>
              <a:rPr lang="ru-RU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 Наука и </a:t>
            </a:r>
            <a:r>
              <a:rPr lang="ru-RU" sz="2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  <a:p>
            <a:pPr marL="0" indent="0" algn="ctr">
              <a:buNone/>
            </a:pPr>
            <a:r>
              <a:rPr lang="ru-RU" sz="2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научных открытий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203. Всегда ли можно считать прогрессом развитие технологий? (декабрь 2021)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206. Когда можно говорить о разумном использовании достижений цивилизации? (декабрь 2021)</a:t>
            </a:r>
          </a:p>
          <a:p>
            <a:pPr marL="0" indent="0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212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Шаги цивилизации: обретения и потери. (декабрь 2021)</a:t>
            </a:r>
          </a:p>
          <a:p>
            <a:pPr marL="0" indent="0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228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 чего Вы хотели бы предостеречь своих далёких потомков?   (февраль 2022)</a:t>
            </a:r>
          </a:p>
          <a:p>
            <a:pPr marL="0" indent="0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242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Согласны ли Вы с тем, что новые технологии усложняют жизнь человека? (май 2022)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243. Помогают ли новые технологии сделать жизнь на нашей планете лучше? (май 2022)</a:t>
            </a:r>
          </a:p>
          <a:p>
            <a:pPr marL="0" indent="0" algn="ctr">
              <a:buNone/>
            </a:pPr>
            <a:r>
              <a:rPr lang="ru-RU" sz="2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новых технологий на человека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304. Меняются ли люди в условиях технического прогресса? (апрель 2020)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503. Как на современное поколение влияют технические открытия нашей эпохи? (апрель 2020)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532. Что важнее для современного поколения: умение жить в цифровом мире или живое общение?  (апрель 2020)</a:t>
            </a:r>
          </a:p>
          <a:p>
            <a:pPr marL="0" indent="0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213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Согласны ли Вы со словами А.А. Вознесенского: «Все прогрессы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реакционны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рушится человек»? (декабрь 2021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50169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687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687" y="1062146"/>
            <a:ext cx="8577494" cy="5436308"/>
          </a:xfrm>
          <a:solidFill>
            <a:schemeClr val="bg1">
              <a:lumMod val="95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3.3. Искусство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Рассуждения об искусстве, феномене таланта, 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миссии художника и значении великих творений искусства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527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Можно ли обойтись в жизни без творчества?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353. Как Вы понимаете слова Б.Л. Пастернака: «Цель творчества – самоотдача, а не шумиха, не успех»? (май 2018)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411. Что такое вечная тема в искусстве? (декабрь 2018)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413. Какое искусство называют настоящим? (декабрь 2018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Рассуждения о ценности художественного творчества, 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собственных предпочтениях и интересах в области искусства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206. Произведение о войне, которое Вас взволновало. (декабрь 2014)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016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Какой герой Вам ближе: созерцающий жизнь или преобразующий её? (декабрь 2014)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021. Кто для Вас идеальный герой литературы? (декабрь 2014)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501. Чтение какой книги потребовало от Вас душевной работы?  (декабрь 2015)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5859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673" y="538130"/>
            <a:ext cx="7889584" cy="896209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Духовно-нравственные ориентиры в жизни человека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1" name="Group 2"/>
          <p:cNvGrpSpPr>
            <a:grpSpLocks/>
          </p:cNvGrpSpPr>
          <p:nvPr/>
        </p:nvGrpSpPr>
        <p:grpSpPr bwMode="auto">
          <a:xfrm>
            <a:off x="1017455" y="5279412"/>
            <a:ext cx="5105400" cy="555625"/>
            <a:chOff x="1248" y="1440"/>
            <a:chExt cx="3216" cy="350"/>
          </a:xfrm>
        </p:grpSpPr>
        <p:sp>
          <p:nvSpPr>
            <p:cNvPr id="82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84" name="Text Box 5"/>
            <p:cNvSpPr txBox="1">
              <a:spLocks noChangeArrowheads="1"/>
            </p:cNvSpPr>
            <p:nvPr/>
          </p:nvSpPr>
          <p:spPr bwMode="gray">
            <a:xfrm>
              <a:off x="2256" y="148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/>
            </a:p>
          </p:txBody>
        </p:sp>
        <p:sp>
          <p:nvSpPr>
            <p:cNvPr id="85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 smtClean="0"/>
                <a:t>1.</a:t>
              </a:r>
              <a:r>
                <a:rPr lang="en-US" sz="2400" b="1" dirty="0" smtClean="0"/>
                <a:t>4</a:t>
              </a:r>
              <a:endParaRPr lang="en-US" sz="2400" b="1" dirty="0"/>
            </a:p>
          </p:txBody>
        </p:sp>
      </p:grpSp>
      <p:grpSp>
        <p:nvGrpSpPr>
          <p:cNvPr id="86" name="Group 7"/>
          <p:cNvGrpSpPr>
            <a:grpSpLocks/>
          </p:cNvGrpSpPr>
          <p:nvPr/>
        </p:nvGrpSpPr>
        <p:grpSpPr bwMode="auto">
          <a:xfrm>
            <a:off x="935760" y="1582358"/>
            <a:ext cx="7924154" cy="954088"/>
            <a:chOff x="1250" y="1824"/>
            <a:chExt cx="3214" cy="601"/>
          </a:xfrm>
        </p:grpSpPr>
        <p:sp>
          <p:nvSpPr>
            <p:cNvPr id="87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9"/>
            <p:cNvSpPr>
              <a:spLocks noChangeArrowheads="1"/>
            </p:cNvSpPr>
            <p:nvPr/>
          </p:nvSpPr>
          <p:spPr bwMode="gray">
            <a:xfrm rot="3419336">
              <a:off x="1224" y="2065"/>
              <a:ext cx="320" cy="26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89" name="Text Box 10"/>
            <p:cNvSpPr txBox="1">
              <a:spLocks noChangeArrowheads="1"/>
            </p:cNvSpPr>
            <p:nvPr/>
          </p:nvSpPr>
          <p:spPr bwMode="gray">
            <a:xfrm>
              <a:off x="1608" y="1824"/>
              <a:ext cx="2687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Внутренний мир человека и 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его </a:t>
              </a:r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личностные качества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4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b="1" dirty="0" smtClean="0"/>
                <a:t>1</a:t>
              </a:r>
              <a:r>
                <a:rPr lang="ru-RU" sz="2400" b="1" dirty="0" smtClean="0"/>
                <a:t>.1</a:t>
              </a:r>
              <a:endParaRPr lang="en-US" sz="2400" b="1" dirty="0"/>
            </a:p>
          </p:txBody>
        </p:sp>
      </p:grpSp>
      <p:grpSp>
        <p:nvGrpSpPr>
          <p:cNvPr id="91" name="Group 12"/>
          <p:cNvGrpSpPr>
            <a:grpSpLocks/>
          </p:cNvGrpSpPr>
          <p:nvPr/>
        </p:nvGrpSpPr>
        <p:grpSpPr bwMode="auto">
          <a:xfrm>
            <a:off x="912424" y="2917550"/>
            <a:ext cx="5105400" cy="590550"/>
            <a:chOff x="1248" y="2618"/>
            <a:chExt cx="3216" cy="372"/>
          </a:xfrm>
        </p:grpSpPr>
        <p:sp>
          <p:nvSpPr>
            <p:cNvPr id="92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4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/>
            </a:p>
          </p:txBody>
        </p:sp>
        <p:sp>
          <p:nvSpPr>
            <p:cNvPr id="95" name="Text Box 16"/>
            <p:cNvSpPr txBox="1">
              <a:spLocks noChangeArrowheads="1"/>
            </p:cNvSpPr>
            <p:nvPr/>
          </p:nvSpPr>
          <p:spPr bwMode="gray">
            <a:xfrm>
              <a:off x="1296" y="2618"/>
              <a:ext cx="50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b="1" dirty="0" smtClean="0"/>
                <a:t>1.</a:t>
              </a:r>
              <a:r>
                <a:rPr lang="en-US" sz="2400" b="1" dirty="0" smtClean="0"/>
                <a:t>2</a:t>
              </a:r>
              <a:endParaRPr lang="en-US" sz="2400" b="1" dirty="0"/>
            </a:p>
          </p:txBody>
        </p:sp>
      </p:grpSp>
      <p:grpSp>
        <p:nvGrpSpPr>
          <p:cNvPr id="96" name="Group 17"/>
          <p:cNvGrpSpPr>
            <a:grpSpLocks/>
          </p:cNvGrpSpPr>
          <p:nvPr/>
        </p:nvGrpSpPr>
        <p:grpSpPr bwMode="auto">
          <a:xfrm>
            <a:off x="960948" y="4377145"/>
            <a:ext cx="5105400" cy="555625"/>
            <a:chOff x="1248" y="3230"/>
            <a:chExt cx="3216" cy="350"/>
          </a:xfrm>
        </p:grpSpPr>
        <p:sp>
          <p:nvSpPr>
            <p:cNvPr id="97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9" name="Text Box 20"/>
            <p:cNvSpPr txBox="1">
              <a:spLocks noChangeArrowheads="1"/>
            </p:cNvSpPr>
            <p:nvPr/>
          </p:nvSpPr>
          <p:spPr bwMode="gray">
            <a:xfrm>
              <a:off x="2256" y="327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/>
            </a:p>
          </p:txBody>
        </p:sp>
        <p:sp>
          <p:nvSpPr>
            <p:cNvPr id="100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 smtClean="0"/>
                <a:t>1.</a:t>
              </a:r>
              <a:r>
                <a:rPr lang="en-US" sz="2400" b="1" dirty="0" smtClean="0"/>
                <a:t>3</a:t>
              </a:r>
              <a:endParaRPr lang="en-US" sz="2400" b="1" dirty="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521691" y="2590375"/>
            <a:ext cx="68536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человека к другому человеку (окружению), нравственные идеалы и выбор между добром и злом.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36271" y="4384925"/>
            <a:ext cx="5594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Познание человеком самого себя.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36271" y="5333578"/>
            <a:ext cx="6039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Свобода человека и ее ограничения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166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687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687" y="1062145"/>
            <a:ext cx="8577494" cy="5578351"/>
          </a:xfrm>
          <a:solidFill>
            <a:schemeClr val="bg1">
              <a:lumMod val="95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3.3. Искусство и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  <a:p>
            <a:pPr marL="0" indent="0" algn="ctr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культуры в жизни человека. Влияние искусства на человека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018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Можно ли обойтись без книг? (декабрь 2014)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Помогает ли литература человеку познать самого себя? (декабрь 2014)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013. Какие нравственные уроки, с Вашей точки зрения, может преподать литература? (декабрь 2014)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Почему литературу часто называют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человековедением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»? (декабрь 2015)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503. Чтение литературного произведения – труд или отдых? (декабрь 2015)</a:t>
            </a:r>
          </a:p>
          <a:p>
            <a:pPr marL="0" indent="0" algn="ctr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традиционных ценностей. </a:t>
            </a:r>
          </a:p>
          <a:p>
            <a:pPr marL="0" indent="0" algn="ctr">
              <a:buNone/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Рассуждения, связанные с этическими проблемами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422. Какие ещё произведения отечественной литературы могли бы носить название или подзаголовок «Отцы и дети»? (февраль 2015)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508. Какую роль чтение художественной литературы играет в становлении личности? (февраль 2015)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522. Как история отражается в литературном произведении? (февраль 2016)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531. Какие проблемы, поднимаемые писателями, Вы считаете актуальными? (февраль 2016)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532. Какие общечеловеческие ценности утверждаются в классической литературе? (февраль 2016)</a:t>
            </a:r>
          </a:p>
          <a:p>
            <a:pPr marL="0" indent="0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58360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536" y="325857"/>
            <a:ext cx="7886700" cy="60368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1F54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Обратимся к литературе…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2535" y="929538"/>
            <a:ext cx="8080027" cy="581697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перечитать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проблематики :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А.С.Пушкин «Капитанская дочка»;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Лермонтов «Герой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нашего времени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Ф.М.Достоевский «Преступление и наказание»; 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Л.Н.Толстой «Война и мир»;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М.А.Шолохов «Тихий Дон»;</a:t>
            </a:r>
          </a:p>
          <a:p>
            <a:pPr>
              <a:lnSpc>
                <a:spcPct val="150000"/>
              </a:lnSpc>
            </a:pPr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М.А.Булгаков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«Мастер и Маргарита»;</a:t>
            </a:r>
          </a:p>
          <a:p>
            <a:pPr>
              <a:lnSpc>
                <a:spcPct val="150000"/>
              </a:lnSpc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Элинор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Портер «Поллианна»;</a:t>
            </a:r>
          </a:p>
          <a:p>
            <a:pPr>
              <a:lnSpc>
                <a:spcPct val="150000"/>
              </a:lnSpc>
            </a:pPr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Э.М.Ремарк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«Три товарища»;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Рэй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Брэдбери «451 градус по Фаренгейту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и др.</a:t>
            </a: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9236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3340" y="154986"/>
            <a:ext cx="7886700" cy="3639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1F54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Обратимся к литературе…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085" y="1186431"/>
            <a:ext cx="8708995" cy="5604985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Предварительное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прочитать роман Р.Брэдбери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«451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градус по Фаренгейту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и заполнить таблицу: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первом уроке </a:t>
            </a:r>
          </a:p>
          <a:p>
            <a:pPr marL="0" indent="0" algn="just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схемы «Система образов» (опора на домашнее задание) с выходом на проблематику.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втором занятии: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структуры итогового сочинения и критериев оценивания;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чтение фрагментов романа, отмеченных учениками дома, и обсуждение    </a:t>
            </a:r>
          </a:p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проблематики произведения;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чтение фрагментов романа, отобранных учителем, и обсуждение проблематики;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обсуждение нескольких тем сочинения из трёх разделов ИС и выбор темы    </a:t>
            </a:r>
          </a:p>
          <a:p>
            <a:pPr marL="0" indent="0" algn="just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(каждый выбирает самостоятельно) для выполнения домашней работы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написать сочинение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069190"/>
              </p:ext>
            </p:extLst>
          </p:nvPr>
        </p:nvGraphicFramePr>
        <p:xfrm>
          <a:off x="549582" y="1616061"/>
          <a:ext cx="8052880" cy="1393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5257">
                  <a:extLst>
                    <a:ext uri="{9D8B030D-6E8A-4147-A177-3AD203B41FA5}">
                      <a16:colId xmlns:a16="http://schemas.microsoft.com/office/drawing/2014/main" val="1995521589"/>
                    </a:ext>
                  </a:extLst>
                </a:gridCol>
                <a:gridCol w="2148396">
                  <a:extLst>
                    <a:ext uri="{9D8B030D-6E8A-4147-A177-3AD203B41FA5}">
                      <a16:colId xmlns:a16="http://schemas.microsoft.com/office/drawing/2014/main" val="1460499701"/>
                    </a:ext>
                  </a:extLst>
                </a:gridCol>
                <a:gridCol w="3249227">
                  <a:extLst>
                    <a:ext uri="{9D8B030D-6E8A-4147-A177-3AD203B41FA5}">
                      <a16:colId xmlns:a16="http://schemas.microsoft.com/office/drawing/2014/main" val="3863800658"/>
                    </a:ext>
                  </a:extLst>
                </a:gridCol>
              </a:tblGrid>
              <a:tr h="74539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 виде вопроса)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Герой // герои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части + страница романа или цитата (фрагмент текста)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141953"/>
                  </a:ext>
                </a:extLst>
              </a:tr>
              <a:tr h="3876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45004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05300" y="518970"/>
            <a:ext cx="69938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Рэй Брэдбери «451 градус по Фаренгейту»</a:t>
            </a:r>
          </a:p>
        </p:txBody>
      </p:sp>
    </p:spTree>
    <p:extLst>
      <p:ext uri="{BB962C8B-B14F-4D97-AF65-F5344CB8AC3E}">
        <p14:creationId xmlns:p14="http://schemas.microsoft.com/office/powerpoint/2010/main" val="38753222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9394" y="807734"/>
            <a:ext cx="8247356" cy="591025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79394" y="99848"/>
            <a:ext cx="81852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Рассмотрим, как это делать…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оздание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схемы «Система образов»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выходом на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проблематику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0659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30" y="0"/>
            <a:ext cx="87356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8641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User\AppData\Local\Temp\FineReader11\media\image3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43" y="71021"/>
            <a:ext cx="8824404" cy="67869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26583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20" y="79899"/>
            <a:ext cx="8877670" cy="677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6442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User\AppData\Local\Temp\FineReader11\media\image5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5" y="79899"/>
            <a:ext cx="8886547" cy="67781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9330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218" y="106532"/>
            <a:ext cx="7886700" cy="75853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1F54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дома и в классе (урочная или внеурочная деятельность)</a:t>
            </a:r>
            <a:endParaRPr lang="ru-RU" sz="3200" b="1" dirty="0">
              <a:solidFill>
                <a:srgbClr val="1F54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4260" y="862830"/>
            <a:ext cx="7886700" cy="58087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 тем для домашнего сочинения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596350"/>
              </p:ext>
            </p:extLst>
          </p:nvPr>
        </p:nvGraphicFramePr>
        <p:xfrm>
          <a:off x="208623" y="1267597"/>
          <a:ext cx="8802212" cy="5417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257">
                  <a:extLst>
                    <a:ext uri="{9D8B030D-6E8A-4147-A177-3AD203B41FA5}">
                      <a16:colId xmlns:a16="http://schemas.microsoft.com/office/drawing/2014/main" val="1995521589"/>
                    </a:ext>
                  </a:extLst>
                </a:gridCol>
                <a:gridCol w="2856165">
                  <a:extLst>
                    <a:ext uri="{9D8B030D-6E8A-4147-A177-3AD203B41FA5}">
                      <a16:colId xmlns:a16="http://schemas.microsoft.com/office/drawing/2014/main" val="1460499701"/>
                    </a:ext>
                  </a:extLst>
                </a:gridCol>
                <a:gridCol w="2885790">
                  <a:extLst>
                    <a:ext uri="{9D8B030D-6E8A-4147-A177-3AD203B41FA5}">
                      <a16:colId xmlns:a16="http://schemas.microsoft.com/office/drawing/2014/main" val="3863800658"/>
                    </a:ext>
                  </a:extLst>
                </a:gridCol>
              </a:tblGrid>
              <a:tr h="35171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141953"/>
                  </a:ext>
                </a:extLst>
              </a:tr>
              <a:tr h="505222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407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Почему человек может бояться высказать свою позицию? </a:t>
                      </a:r>
                    </a:p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Какие вопросы волнуют человека в любую эпоху? </a:t>
                      </a:r>
                    </a:p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Каким путём человек идёт к самому себе? </a:t>
                      </a:r>
                    </a:p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208.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Равнодушие – вина человека или его беда? </a:t>
                      </a:r>
                    </a:p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Что такое раскаяние? </a:t>
                      </a:r>
                    </a:p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353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Пренебрежение какими нравственными ценностями чаще всего приводят к преступлению? </a:t>
                      </a:r>
                    </a:p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303.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Какие жизненные принципы и правила Вы бы постарались сохранить неизменными при любых обстоятельствах?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Какие поступки по отношению к другим свидетельствуют о духовной зрелости человека? </a:t>
                      </a:r>
                    </a:p>
                    <a:p>
                      <a:pPr algn="just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504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Может ли один человек противостоять окружающему обществу?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153.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Вы понимаете мысль поэта А.Т. Твардовского: «Кто прячет прошлое ревниво, тот вряд ли с будущим в ладу»?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545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Какие проблемы человечества придётся решать Вашему поколению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Есть ли что-то в человеческой жизни, что невозможно заменить никакими технологиями? </a:t>
                      </a:r>
                    </a:p>
                    <a:p>
                      <a:pPr algn="just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В чём заключается предназначение писателя?</a:t>
                      </a:r>
                    </a:p>
                    <a:p>
                      <a:pPr algn="just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547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Способна ли книга сделать человека лучше? </a:t>
                      </a:r>
                    </a:p>
                    <a:p>
                      <a:pPr algn="just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442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Можно ли говорить о пользе искусства? </a:t>
                      </a:r>
                    </a:p>
                    <a:p>
                      <a:pPr algn="just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549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Какие проблемы, поднятые классической литературой, актуальны для нынешнего молодого поколения? </a:t>
                      </a:r>
                    </a:p>
                    <a:p>
                      <a:pPr algn="just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От чего предостерегают человечество антиутопии?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45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8747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54392" y="2233037"/>
            <a:ext cx="6831036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Желаю Вам и Вашим </a:t>
            </a:r>
          </a:p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ученикам  удачи </a:t>
            </a:r>
          </a:p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при подготовке к ИС , </a:t>
            </a:r>
          </a:p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а также  </a:t>
            </a:r>
          </a:p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на самом экзамене!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0862084">
            <a:off x="480757" y="980372"/>
            <a:ext cx="48399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научиться писать,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надо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писать.</a:t>
            </a:r>
          </a:p>
          <a:p>
            <a:pPr algn="r"/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Рэй Брэдбери</a:t>
            </a:r>
          </a:p>
        </p:txBody>
      </p:sp>
    </p:spTree>
    <p:extLst>
      <p:ext uri="{BB962C8B-B14F-4D97-AF65-F5344CB8AC3E}">
        <p14:creationId xmlns:p14="http://schemas.microsoft.com/office/powerpoint/2010/main" val="793162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673" y="538130"/>
            <a:ext cx="7889584" cy="896209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Семья, общество, Отечество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жизни человека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6" name="Group 7"/>
          <p:cNvGrpSpPr>
            <a:grpSpLocks/>
          </p:cNvGrpSpPr>
          <p:nvPr/>
        </p:nvGrpSpPr>
        <p:grpSpPr bwMode="auto">
          <a:xfrm>
            <a:off x="920588" y="2365365"/>
            <a:ext cx="7574497" cy="650875"/>
            <a:chOff x="1250" y="1970"/>
            <a:chExt cx="3214" cy="410"/>
          </a:xfrm>
        </p:grpSpPr>
        <p:sp>
          <p:nvSpPr>
            <p:cNvPr id="87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9"/>
            <p:cNvSpPr>
              <a:spLocks noChangeArrowheads="1"/>
            </p:cNvSpPr>
            <p:nvPr/>
          </p:nvSpPr>
          <p:spPr bwMode="gray">
            <a:xfrm rot="3419336">
              <a:off x="1224" y="2065"/>
              <a:ext cx="320" cy="26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89" name="Text Box 10"/>
            <p:cNvSpPr txBox="1">
              <a:spLocks noChangeArrowheads="1"/>
            </p:cNvSpPr>
            <p:nvPr/>
          </p:nvSpPr>
          <p:spPr bwMode="gray">
            <a:xfrm>
              <a:off x="1680" y="1970"/>
              <a:ext cx="268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4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b="1" dirty="0" smtClean="0"/>
                <a:t>2.1</a:t>
              </a:r>
              <a:endParaRPr lang="en-US" sz="2400" b="1" dirty="0"/>
            </a:p>
          </p:txBody>
        </p:sp>
      </p:grpSp>
      <p:grpSp>
        <p:nvGrpSpPr>
          <p:cNvPr id="91" name="Group 12"/>
          <p:cNvGrpSpPr>
            <a:grpSpLocks/>
          </p:cNvGrpSpPr>
          <p:nvPr/>
        </p:nvGrpSpPr>
        <p:grpSpPr bwMode="auto">
          <a:xfrm>
            <a:off x="955602" y="3550096"/>
            <a:ext cx="5105400" cy="590550"/>
            <a:chOff x="1248" y="2618"/>
            <a:chExt cx="3216" cy="372"/>
          </a:xfrm>
        </p:grpSpPr>
        <p:sp>
          <p:nvSpPr>
            <p:cNvPr id="92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4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/>
            </a:p>
          </p:txBody>
        </p:sp>
        <p:sp>
          <p:nvSpPr>
            <p:cNvPr id="95" name="Text Box 16"/>
            <p:cNvSpPr txBox="1">
              <a:spLocks noChangeArrowheads="1"/>
            </p:cNvSpPr>
            <p:nvPr/>
          </p:nvSpPr>
          <p:spPr bwMode="gray">
            <a:xfrm>
              <a:off x="1296" y="2618"/>
              <a:ext cx="50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b="1" dirty="0" smtClean="0"/>
                <a:t>2.</a:t>
              </a:r>
              <a:r>
                <a:rPr lang="en-US" sz="2400" b="1" dirty="0" smtClean="0"/>
                <a:t>2</a:t>
              </a:r>
              <a:endParaRPr lang="en-US" sz="2400" b="1" dirty="0"/>
            </a:p>
          </p:txBody>
        </p:sp>
      </p:grpSp>
      <p:grpSp>
        <p:nvGrpSpPr>
          <p:cNvPr id="96" name="Group 17"/>
          <p:cNvGrpSpPr>
            <a:grpSpLocks/>
          </p:cNvGrpSpPr>
          <p:nvPr/>
        </p:nvGrpSpPr>
        <p:grpSpPr bwMode="auto">
          <a:xfrm>
            <a:off x="1044168" y="4756791"/>
            <a:ext cx="5105400" cy="555625"/>
            <a:chOff x="1248" y="3230"/>
            <a:chExt cx="3216" cy="350"/>
          </a:xfrm>
        </p:grpSpPr>
        <p:sp>
          <p:nvSpPr>
            <p:cNvPr id="97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9" name="Text Box 20"/>
            <p:cNvSpPr txBox="1">
              <a:spLocks noChangeArrowheads="1"/>
            </p:cNvSpPr>
            <p:nvPr/>
          </p:nvSpPr>
          <p:spPr bwMode="gray">
            <a:xfrm>
              <a:off x="2256" y="327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/>
            </a:p>
          </p:txBody>
        </p:sp>
        <p:sp>
          <p:nvSpPr>
            <p:cNvPr id="100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/>
                <a:t>2</a:t>
              </a:r>
              <a:r>
                <a:rPr lang="ru-RU" sz="2400" b="1" dirty="0" smtClean="0"/>
                <a:t>.</a:t>
              </a:r>
              <a:r>
                <a:rPr lang="en-US" sz="2400" b="1" dirty="0" smtClean="0"/>
                <a:t>3</a:t>
              </a:r>
              <a:endParaRPr lang="en-US" sz="2400" b="1" dirty="0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809271" y="2022376"/>
            <a:ext cx="539833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Семья, род;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и традиции.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25994" y="3474630"/>
            <a:ext cx="35455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09271" y="4433999"/>
            <a:ext cx="68552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Родина, государство,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гражданская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199243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673" y="538130"/>
            <a:ext cx="7889584" cy="896209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6" name="Group 7"/>
          <p:cNvGrpSpPr>
            <a:grpSpLocks/>
          </p:cNvGrpSpPr>
          <p:nvPr/>
        </p:nvGrpSpPr>
        <p:grpSpPr bwMode="auto">
          <a:xfrm>
            <a:off x="920588" y="2365365"/>
            <a:ext cx="7574497" cy="650875"/>
            <a:chOff x="1250" y="1970"/>
            <a:chExt cx="3214" cy="410"/>
          </a:xfrm>
        </p:grpSpPr>
        <p:sp>
          <p:nvSpPr>
            <p:cNvPr id="87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9"/>
            <p:cNvSpPr>
              <a:spLocks noChangeArrowheads="1"/>
            </p:cNvSpPr>
            <p:nvPr/>
          </p:nvSpPr>
          <p:spPr bwMode="gray">
            <a:xfrm rot="3419336">
              <a:off x="1224" y="2065"/>
              <a:ext cx="320" cy="26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89" name="Text Box 10"/>
            <p:cNvSpPr txBox="1">
              <a:spLocks noChangeArrowheads="1"/>
            </p:cNvSpPr>
            <p:nvPr/>
          </p:nvSpPr>
          <p:spPr bwMode="gray">
            <a:xfrm>
              <a:off x="1680" y="1970"/>
              <a:ext cx="268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4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b="1" dirty="0" smtClean="0"/>
                <a:t>3.1</a:t>
              </a:r>
              <a:endParaRPr lang="en-US" sz="2400" b="1" dirty="0"/>
            </a:p>
          </p:txBody>
        </p:sp>
      </p:grpSp>
      <p:grpSp>
        <p:nvGrpSpPr>
          <p:cNvPr id="91" name="Group 12"/>
          <p:cNvGrpSpPr>
            <a:grpSpLocks/>
          </p:cNvGrpSpPr>
          <p:nvPr/>
        </p:nvGrpSpPr>
        <p:grpSpPr bwMode="auto">
          <a:xfrm>
            <a:off x="955602" y="3550096"/>
            <a:ext cx="5105400" cy="590550"/>
            <a:chOff x="1248" y="2618"/>
            <a:chExt cx="3216" cy="372"/>
          </a:xfrm>
        </p:grpSpPr>
        <p:sp>
          <p:nvSpPr>
            <p:cNvPr id="92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4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/>
            </a:p>
          </p:txBody>
        </p:sp>
        <p:sp>
          <p:nvSpPr>
            <p:cNvPr id="95" name="Text Box 16"/>
            <p:cNvSpPr txBox="1">
              <a:spLocks noChangeArrowheads="1"/>
            </p:cNvSpPr>
            <p:nvPr/>
          </p:nvSpPr>
          <p:spPr bwMode="gray">
            <a:xfrm>
              <a:off x="1296" y="2618"/>
              <a:ext cx="50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b="1" dirty="0" smtClean="0"/>
                <a:t>3.</a:t>
              </a:r>
              <a:r>
                <a:rPr lang="en-US" sz="2400" b="1" dirty="0" smtClean="0"/>
                <a:t>2</a:t>
              </a:r>
              <a:endParaRPr lang="en-US" sz="2400" b="1" dirty="0"/>
            </a:p>
          </p:txBody>
        </p:sp>
      </p:grpSp>
      <p:grpSp>
        <p:nvGrpSpPr>
          <p:cNvPr id="96" name="Group 17"/>
          <p:cNvGrpSpPr>
            <a:grpSpLocks/>
          </p:cNvGrpSpPr>
          <p:nvPr/>
        </p:nvGrpSpPr>
        <p:grpSpPr bwMode="auto">
          <a:xfrm>
            <a:off x="1044168" y="4756791"/>
            <a:ext cx="5105400" cy="555625"/>
            <a:chOff x="1248" y="3230"/>
            <a:chExt cx="3216" cy="350"/>
          </a:xfrm>
        </p:grpSpPr>
        <p:sp>
          <p:nvSpPr>
            <p:cNvPr id="97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9" name="Text Box 20"/>
            <p:cNvSpPr txBox="1">
              <a:spLocks noChangeArrowheads="1"/>
            </p:cNvSpPr>
            <p:nvPr/>
          </p:nvSpPr>
          <p:spPr bwMode="gray">
            <a:xfrm>
              <a:off x="2256" y="327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/>
            </a:p>
          </p:txBody>
        </p:sp>
        <p:sp>
          <p:nvSpPr>
            <p:cNvPr id="100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 smtClean="0"/>
                <a:t>3.</a:t>
              </a:r>
              <a:r>
                <a:rPr lang="en-US" sz="2400" b="1" dirty="0" smtClean="0"/>
                <a:t>3</a:t>
              </a:r>
              <a:endParaRPr lang="en-US" sz="2400" b="1" dirty="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2036701" y="2449766"/>
            <a:ext cx="33826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человек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36701" y="3564423"/>
            <a:ext cx="29541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Наука и человек.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33977" y="4747983"/>
            <a:ext cx="36261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 и человек.</a:t>
            </a:r>
          </a:p>
        </p:txBody>
      </p:sp>
    </p:spTree>
    <p:extLst>
      <p:ext uri="{BB962C8B-B14F-4D97-AF65-F5344CB8AC3E}">
        <p14:creationId xmlns:p14="http://schemas.microsoft.com/office/powerpoint/2010/main" val="293966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2016" y="1958790"/>
            <a:ext cx="78867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каждый комплект тем итогового сочинения будут включены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две темы из каждого раздела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банка: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1, 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«Духовно-нравственные ориентиры в жизни человека».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3, 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«Семья, общество, Отечество в жизни человека».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5, 6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«Природа и культура в жизни человека».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4651" y="103403"/>
            <a:ext cx="669098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3880"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СТРУКТУРА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ЗАКРЫТОГО БАНКА ТЕМ ИТОГОВОГО СОЧИНЕНИЯ</a:t>
            </a:r>
          </a:p>
        </p:txBody>
      </p:sp>
    </p:spTree>
    <p:extLst>
      <p:ext uri="{BB962C8B-B14F-4D97-AF65-F5344CB8AC3E}">
        <p14:creationId xmlns:p14="http://schemas.microsoft.com/office/powerpoint/2010/main" val="4127077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798" y="174378"/>
            <a:ext cx="8842159" cy="6683621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СОЧИНЕНИЕ 2022/23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(ФИПИ)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Выберите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  ОДНУ    из   предложенных   тем   итогового   сочинения,   в  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бланке регистрации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 бланке  записи  укажите  номер  выбранной  темы,  в  бланке  записи  итогового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сочинения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перепишите название выбранной темы сочинения. Напишите сочинение-рассуждение на эту тему.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объём −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350 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в сочинении менее 250 слов (в подсчёт включаются все слова,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 числе служебные), то за такую работу ставится «незачёт».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Итоговое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сочинение выполняется самостоятельно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допускается списывание сочинения (фрагментов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из  какого-либо  источника  или  воспроизведение  по  памяти  чужого текста (работа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участника, текст, опубликованный в бумажном и (или) электронном виде,  и  др.).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прямое  или  косвенное  цитирование  с  обязательной  ссылкой  на источник (ссылка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даётся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свободной форме). Объём цитирования не должен превышать объём Вашего собственного текста.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Если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сочинение признано несамостоятельным, то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выставляется «незачёт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за работу в целом (такое сочинение не проверяется по критериям оценивания).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В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 заявленной  темы  сформулируйте  свою  позицию,  докажите  её,  подкрепляя </a:t>
            </a:r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аргументы 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примерами  </a:t>
            </a:r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 опубликованных  литературных  произведений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Можно  привлекать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 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устного   </a:t>
            </a:r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народного   творчества   (за   исключением   малых   жанров),   а   также художественную,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документальную,    мемуарную, 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публицистическую</a:t>
            </a:r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научную    и   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научно-популярную  литературу  </a:t>
            </a:r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 том  числе 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философскую, психологическую</a:t>
            </a:r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литературоведческую,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искусствоведческую</a:t>
            </a:r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   дневники,    очерки,    литературную    критику    и    другие   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</a:t>
            </a:r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отечественной   и   мировой   литературы.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Достаточно   опоры   на   один   текст 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привлечённых текстов не так важно, как глубина раскрытия темы с опорой на литературный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Продумайте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композицию   сочинения.   Соблюдайте   речевые   и   орфографические   нормы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разрешается    пользоваться    орфографическим    словарём).    Сочинение    пишите    чётко   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разборчиво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При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оценке  сочинения  особое  внимание  уделяется  соблюдению  требований  объёма 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самостоятельности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написания   сочинения,   его   соответствию   выбранной   теме, 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умениям аргументировать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позицию и обоснованно привлекать литературный материал.</a:t>
            </a:r>
          </a:p>
          <a:p>
            <a:pPr algn="just">
              <a:spcBef>
                <a:spcPts val="0"/>
              </a:spcBef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164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6506" y="4730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 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23785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 остались те же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Сочинение оценивается по пяти критериям, по каждому можно получить или «зачет», или незачет.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критерия самые важные: если не получить по ним «зачет», экзамен провален.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получить «зачет» за сочинение в целом, нужно получить «зачет» за два первых критерия + за ещё хотя бы один из остальных.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610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363" y="266330"/>
            <a:ext cx="7886700" cy="89169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 тем (ФИПИ: образец)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054615"/>
              </p:ext>
            </p:extLst>
          </p:nvPr>
        </p:nvGraphicFramePr>
        <p:xfrm>
          <a:off x="504362" y="1158029"/>
          <a:ext cx="8142487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273">
                  <a:extLst>
                    <a:ext uri="{9D8B030D-6E8A-4147-A177-3AD203B41FA5}">
                      <a16:colId xmlns:a16="http://schemas.microsoft.com/office/drawing/2014/main" val="4292506072"/>
                    </a:ext>
                  </a:extLst>
                </a:gridCol>
                <a:gridCol w="6951214">
                  <a:extLst>
                    <a:ext uri="{9D8B030D-6E8A-4147-A177-3AD203B41FA5}">
                      <a16:colId xmlns:a16="http://schemas.microsoft.com/office/drawing/2014/main" val="11440675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Номер темы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Тема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7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1223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Как, по-Вашему, связаны понятия чести </a:t>
                      </a:r>
                    </a:p>
                    <a:p>
                      <a:pPr algn="just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совести?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893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1434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Вы вкладываете в понятие «счастье»?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478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2345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Семейные ценности и их место в жизни человека.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341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2456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чём может проявляться любовь к Отечеству?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773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3367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 ли, с Вашей точки зрения, явление культуры (книга, музыкальное произведение, фильм, спектакль) изменить взгляды человека на жизнь?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906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3167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Чему человек может научиться у природы?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159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2010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1170</TotalTime>
  <Words>3981</Words>
  <Application>Microsoft Office PowerPoint</Application>
  <PresentationFormat>Экран (4:3)</PresentationFormat>
  <Paragraphs>423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5" baseType="lpstr">
      <vt:lpstr>Arial</vt:lpstr>
      <vt:lpstr>Calibri</vt:lpstr>
      <vt:lpstr>Calibri Light</vt:lpstr>
      <vt:lpstr>Times New Roman</vt:lpstr>
      <vt:lpstr>Wingdings</vt:lpstr>
      <vt:lpstr>Office Theme</vt:lpstr>
      <vt:lpstr>ИТОГОВОЕ СОЧИНЕНИЕ  в 2022 – 2023 учебном году: пути решения поставленных перед учениками и педагогами проблем</vt:lpstr>
      <vt:lpstr>ЧТО ИЗМЕНИЛОСЬ?             Ответы на сайте ФИПИ</vt:lpstr>
      <vt:lpstr>РАЗДЕЛ 1 Духовно-нравственные ориентиры в жизни человека</vt:lpstr>
      <vt:lpstr>РАЗДЕЛ 2 Семья, общество, Отечество  в жизни человека</vt:lpstr>
      <vt:lpstr>РАЗДЕЛ 3 Природа и культура в жизни человека</vt:lpstr>
      <vt:lpstr>Презентация PowerPoint</vt:lpstr>
      <vt:lpstr>Презентация PowerPoint</vt:lpstr>
      <vt:lpstr>Критерии оценивания </vt:lpstr>
      <vt:lpstr>Комплект тем (ФИПИ: образец)</vt:lpstr>
      <vt:lpstr>ФИПИ: КОММЕНТАРИИ К РАЗДЕЛАМ ЗАКРЫТОГО БАНКА ТЕМ ИТОГОВОГО СОЧИНЕНИЯ</vt:lpstr>
      <vt:lpstr>ФИПИ: КОММЕНТАРИИ К РАЗДЕЛАМ ЗАКРЫТОГО БАНКА ТЕМ ИТОГОВОГО СОЧИНЕНИЯ</vt:lpstr>
      <vt:lpstr>ФИПИ: КОММЕНТАРИИ К РАЗДЕЛАМ ЗАКРЫТОГО БАНКА ТЕМ ИТОГОВОГО СОЧИНЕНИЯ</vt:lpstr>
      <vt:lpstr>Возможный вариант организации работы  по подготовке к итоговому сочинению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Примеры распределения тем</vt:lpstr>
      <vt:lpstr>Обратимся к литературе…</vt:lpstr>
      <vt:lpstr>Обратимся к литературе…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работы дома и в классе (урочная или внеурочная деятельность)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Persona</cp:lastModifiedBy>
  <cp:revision>231</cp:revision>
  <dcterms:created xsi:type="dcterms:W3CDTF">2018-09-04T12:10:47Z</dcterms:created>
  <dcterms:modified xsi:type="dcterms:W3CDTF">2022-08-26T17:46:15Z</dcterms:modified>
</cp:coreProperties>
</file>